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8" r:id="rId11"/>
    <p:sldId id="265" r:id="rId12"/>
    <p:sldId id="272" r:id="rId13"/>
    <p:sldId id="266" r:id="rId14"/>
    <p:sldId id="269" r:id="rId15"/>
    <p:sldId id="270" r:id="rId16"/>
    <p:sldId id="267" r:id="rId17"/>
    <p:sldId id="271"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183"/>
    <a:srgbClr val="424681"/>
    <a:srgbClr val="483E72"/>
    <a:srgbClr val="525B9A"/>
    <a:srgbClr val="53589F"/>
    <a:srgbClr val="363A68"/>
    <a:srgbClr val="334681"/>
    <a:srgbClr val="3E549C"/>
    <a:srgbClr val="4963B7"/>
    <a:srgbClr val="829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D14FC2-EBDC-4A48-9009-C6AD7C0FFACA}"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383571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14FC2-EBDC-4A48-9009-C6AD7C0FFACA}"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234819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14FC2-EBDC-4A48-9009-C6AD7C0FFACA}"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201162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14FC2-EBDC-4A48-9009-C6AD7C0FFACA}"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170508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14FC2-EBDC-4A48-9009-C6AD7C0FFACA}"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363428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D14FC2-EBDC-4A48-9009-C6AD7C0FFACA}"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79892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14FC2-EBDC-4A48-9009-C6AD7C0FFACA}"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277598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14FC2-EBDC-4A48-9009-C6AD7C0FFACA}"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408294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14FC2-EBDC-4A48-9009-C6AD7C0FFACA}"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408084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14FC2-EBDC-4A48-9009-C6AD7C0FFACA}"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299157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14FC2-EBDC-4A48-9009-C6AD7C0FFACA}"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60D1-3FCB-4793-A5C8-6194E8FE4EAB}" type="slidenum">
              <a:rPr lang="en-US" smtClean="0"/>
              <a:t>‹#›</a:t>
            </a:fld>
            <a:endParaRPr lang="en-US"/>
          </a:p>
        </p:txBody>
      </p:sp>
    </p:spTree>
    <p:extLst>
      <p:ext uri="{BB962C8B-B14F-4D97-AF65-F5344CB8AC3E}">
        <p14:creationId xmlns:p14="http://schemas.microsoft.com/office/powerpoint/2010/main" val="31899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14FC2-EBDC-4A48-9009-C6AD7C0FFACA}" type="datetimeFigureOut">
              <a:rPr lang="en-US" smtClean="0"/>
              <a:t>2/23/2016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F60D1-3FCB-4793-A5C8-6194E8FE4EAB}" type="slidenum">
              <a:rPr lang="en-US" smtClean="0"/>
              <a:t>‹#›</a:t>
            </a:fld>
            <a:endParaRPr lang="en-US"/>
          </a:p>
        </p:txBody>
      </p:sp>
    </p:spTree>
    <p:extLst>
      <p:ext uri="{BB962C8B-B14F-4D97-AF65-F5344CB8AC3E}">
        <p14:creationId xmlns:p14="http://schemas.microsoft.com/office/powerpoint/2010/main" val="3877130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inra.or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ncdoi.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onotcall.gov/"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ncdoi.com/" TargetMode="External"/><Relationship Id="rId4" Type="http://schemas.openxmlformats.org/officeDocument/2006/relationships/hyperlink" Target="http://www.finra.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richard.lee@edwardjone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onotcall.gov/"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8229600" cy="1470025"/>
          </a:xfrm>
        </p:spPr>
        <p:txBody>
          <a:bodyPr>
            <a:normAutofit fontScale="90000"/>
          </a:bodyPr>
          <a:lstStyle/>
          <a:p>
            <a:r>
              <a:rPr lang="en-US" b="1" spc="300" dirty="0" smtClean="0">
                <a:solidFill>
                  <a:schemeClr val="bg1"/>
                </a:solidFill>
              </a:rPr>
              <a:t>Financial Fraud Against </a:t>
            </a:r>
            <a:r>
              <a:rPr lang="en-US" dirty="0" smtClean="0">
                <a:solidFill>
                  <a:schemeClr val="bg1"/>
                </a:solidFill>
              </a:rPr>
              <a:t/>
            </a:r>
            <a:br>
              <a:rPr lang="en-US" dirty="0" smtClean="0">
                <a:solidFill>
                  <a:schemeClr val="bg1"/>
                </a:solidFill>
              </a:rPr>
            </a:br>
            <a:r>
              <a:rPr lang="en-US" sz="8900" b="1" spc="300" dirty="0" smtClean="0">
                <a:solidFill>
                  <a:schemeClr val="bg1"/>
                </a:solidFill>
              </a:rPr>
              <a:t>Older Adults</a:t>
            </a:r>
            <a:endParaRPr lang="en-US" sz="4900" b="1" spc="300" dirty="0">
              <a:solidFill>
                <a:schemeClr val="bg1"/>
              </a:solidFill>
            </a:endParaRPr>
          </a:p>
        </p:txBody>
      </p:sp>
      <p:sp>
        <p:nvSpPr>
          <p:cNvPr id="3" name="Subtitle 2"/>
          <p:cNvSpPr>
            <a:spLocks noGrp="1"/>
          </p:cNvSpPr>
          <p:nvPr>
            <p:ph type="subTitle" idx="1"/>
          </p:nvPr>
        </p:nvSpPr>
        <p:spPr>
          <a:xfrm>
            <a:off x="0" y="3886200"/>
            <a:ext cx="9144000" cy="685800"/>
          </a:xfrm>
          <a:solidFill>
            <a:schemeClr val="tx2">
              <a:lumMod val="50000"/>
              <a:alpha val="72000"/>
            </a:schemeClr>
          </a:solidFill>
        </p:spPr>
        <p:txBody>
          <a:bodyPr>
            <a:normAutofit/>
          </a:bodyPr>
          <a:lstStyle/>
          <a:p>
            <a:r>
              <a:rPr lang="en-US" sz="3600" b="1" dirty="0" smtClean="0">
                <a:solidFill>
                  <a:schemeClr val="accent1">
                    <a:lumMod val="20000"/>
                    <a:lumOff val="80000"/>
                  </a:schemeClr>
                </a:solidFill>
              </a:rPr>
              <a:t>Steps to Protect Yourself and Others</a:t>
            </a:r>
            <a:endParaRPr lang="en-US" sz="3600" b="1" dirty="0">
              <a:solidFill>
                <a:schemeClr val="accent1">
                  <a:lumMod val="20000"/>
                  <a:lumOff val="80000"/>
                </a:schemeClr>
              </a:solidFill>
            </a:endParaRPr>
          </a:p>
        </p:txBody>
      </p:sp>
    </p:spTree>
    <p:extLst>
      <p:ext uri="{BB962C8B-B14F-4D97-AF65-F5344CB8AC3E}">
        <p14:creationId xmlns:p14="http://schemas.microsoft.com/office/powerpoint/2010/main" val="156535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Types of Scams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4378122"/>
          </a:xfrm>
          <a:prstGeom prst="rect">
            <a:avLst/>
          </a:prstGeom>
          <a:noFill/>
        </p:spPr>
        <p:txBody>
          <a:bodyPr wrap="square" rtlCol="0">
            <a:spAutoFit/>
          </a:bodyPr>
          <a:lstStyle/>
          <a:p>
            <a:r>
              <a:rPr lang="en-US" sz="2000" b="1" dirty="0" smtClean="0"/>
              <a:t>Common </a:t>
            </a:r>
            <a:r>
              <a:rPr lang="en-US" sz="2000" b="1" dirty="0" smtClean="0"/>
              <a:t>Online &amp; Mail Scams</a:t>
            </a:r>
            <a:r>
              <a:rPr lang="en-US" sz="2000" b="1" dirty="0" smtClean="0"/>
              <a:t>: </a:t>
            </a:r>
          </a:p>
          <a:p>
            <a:endParaRPr lang="en-US" sz="800" dirty="0" smtClean="0"/>
          </a:p>
          <a:p>
            <a:pPr algn="ctr"/>
            <a:r>
              <a:rPr lang="en-US" sz="2400" b="1" dirty="0" smtClean="0">
                <a:solidFill>
                  <a:schemeClr val="accent1">
                    <a:lumMod val="20000"/>
                    <a:lumOff val="80000"/>
                  </a:schemeClr>
                </a:solidFill>
                <a:effectLst>
                  <a:outerShdw blurRad="38100" dist="38100" dir="2700000" algn="tl">
                    <a:srgbClr val="000000">
                      <a:alpha val="43137"/>
                    </a:srgbClr>
                  </a:outerShdw>
                </a:effectLst>
              </a:rPr>
              <a:t>Relationship Scams    </a:t>
            </a:r>
            <a:r>
              <a:rPr lang="en-US" sz="2400" b="1" dirty="0" smtClean="0">
                <a:solidFill>
                  <a:schemeClr val="accent1">
                    <a:lumMod val="20000"/>
                    <a:lumOff val="80000"/>
                  </a:schemeClr>
                </a:solidFill>
                <a:effectLst>
                  <a:outerShdw blurRad="38100" dist="38100" dir="2700000" algn="tl">
                    <a:srgbClr val="000000">
                      <a:alpha val="43137"/>
                    </a:srgbClr>
                  </a:outerShdw>
                </a:effectLst>
              </a:rPr>
              <a:t>•    </a:t>
            </a:r>
            <a:r>
              <a:rPr lang="en-US" sz="2400" b="1" dirty="0" smtClean="0">
                <a:solidFill>
                  <a:schemeClr val="accent1">
                    <a:lumMod val="20000"/>
                    <a:lumOff val="80000"/>
                  </a:schemeClr>
                </a:solidFill>
                <a:effectLst>
                  <a:outerShdw blurRad="38100" dist="38100" dir="2700000" algn="tl">
                    <a:srgbClr val="000000">
                      <a:alpha val="43137"/>
                    </a:srgbClr>
                  </a:outerShdw>
                </a:effectLst>
              </a:rPr>
              <a:t>Sweepstakes    •    Malware</a:t>
            </a:r>
            <a:endParaRPr lang="en-US" sz="2400" b="1" dirty="0" smtClean="0">
              <a:solidFill>
                <a:schemeClr val="accent1">
                  <a:lumMod val="20000"/>
                  <a:lumOff val="80000"/>
                </a:schemeClr>
              </a:solidFill>
              <a:effectLst>
                <a:outerShdw blurRad="38100" dist="38100" dir="2700000" algn="tl">
                  <a:srgbClr val="000000">
                    <a:alpha val="43137"/>
                  </a:srgbClr>
                </a:outerShdw>
              </a:effectLst>
            </a:endParaRPr>
          </a:p>
          <a:p>
            <a:pPr algn="ctr"/>
            <a:endParaRPr lang="en-US" sz="1050" dirty="0"/>
          </a:p>
          <a:p>
            <a:r>
              <a:rPr lang="en-US" i="1" dirty="0" smtClean="0"/>
              <a:t>The scam: </a:t>
            </a:r>
            <a:r>
              <a:rPr lang="en-US" dirty="0" smtClean="0"/>
              <a:t>A person you meet on an online dating site begins to ask for money. You receive mail or email that you have won a contest or inheritance. Links on emails or websites can take over your computer. </a:t>
            </a:r>
            <a:endParaRPr lang="en-US" dirty="0" smtClean="0"/>
          </a:p>
          <a:p>
            <a:endParaRPr lang="en-US" dirty="0"/>
          </a:p>
          <a:p>
            <a:r>
              <a:rPr lang="en-US" i="1" dirty="0" smtClean="0"/>
              <a:t>The risk: </a:t>
            </a:r>
            <a:r>
              <a:rPr lang="en-US" dirty="0" smtClean="0"/>
              <a:t>Inheritance and sweepstakes scams ask for prepayment of $1000s in taxes or fees. Clicking a link or even visiting a website can allow scammers to download software that will copy your personal information or hijack your computer (“ransomware”)</a:t>
            </a:r>
            <a:endParaRPr lang="en-US" dirty="0" smtClean="0"/>
          </a:p>
          <a:p>
            <a:endParaRPr lang="en-US" dirty="0"/>
          </a:p>
          <a:p>
            <a:r>
              <a:rPr lang="en-US" i="1" dirty="0" smtClean="0"/>
              <a:t>What to do: </a:t>
            </a:r>
            <a:r>
              <a:rPr lang="en-US" dirty="0" smtClean="0"/>
              <a:t>Visit sites by typing their address directly instead of clicking links embedded in emails. Install credible, regularly-updating antivirus software. Be cautious when using the internet. Do not prepay anything.</a:t>
            </a:r>
            <a:endParaRPr lang="en-US" i="1" dirty="0" smtClean="0"/>
          </a:p>
        </p:txBody>
      </p:sp>
    </p:spTree>
    <p:extLst>
      <p:ext uri="{BB962C8B-B14F-4D97-AF65-F5344CB8AC3E}">
        <p14:creationId xmlns:p14="http://schemas.microsoft.com/office/powerpoint/2010/main" val="95719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Types of scams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3693319"/>
          </a:xfrm>
          <a:prstGeom prst="rect">
            <a:avLst/>
          </a:prstGeom>
          <a:noFill/>
        </p:spPr>
        <p:txBody>
          <a:bodyPr wrap="square" rtlCol="0">
            <a:spAutoFit/>
          </a:bodyPr>
          <a:lstStyle/>
          <a:p>
            <a:r>
              <a:rPr lang="en-US" b="1" dirty="0" smtClean="0"/>
              <a:t>“You broke my glasses”</a:t>
            </a:r>
            <a:endParaRPr lang="en-US" b="1" dirty="0" smtClean="0"/>
          </a:p>
          <a:p>
            <a:endParaRPr lang="en-US" dirty="0" smtClean="0"/>
          </a:p>
          <a:p>
            <a:r>
              <a:rPr lang="en-US" i="1" dirty="0"/>
              <a:t>The scam: </a:t>
            </a:r>
            <a:r>
              <a:rPr lang="en-US" dirty="0" smtClean="0"/>
              <a:t>A person bumps into you on a sidewalk and claims you broke their glasses. They demand payment in cash right away. </a:t>
            </a:r>
            <a:endParaRPr lang="en-US" dirty="0"/>
          </a:p>
          <a:p>
            <a:endParaRPr lang="en-US" dirty="0"/>
          </a:p>
          <a:p>
            <a:r>
              <a:rPr lang="en-US" i="1" dirty="0"/>
              <a:t>The risk</a:t>
            </a:r>
            <a:r>
              <a:rPr lang="en-US" i="1" dirty="0" smtClean="0"/>
              <a:t>: </a:t>
            </a:r>
            <a:r>
              <a:rPr lang="en-US" dirty="0" smtClean="0"/>
              <a:t>By using your embarrassment, scammers can frequently get $100s of dollars in immediate payment. If a victim offers to withdraw cash, they can be assaulted at the ATM. Variants might pretend you damaged their car or some other item.</a:t>
            </a:r>
            <a:endParaRPr lang="en-US" dirty="0"/>
          </a:p>
          <a:p>
            <a:endParaRPr lang="en-US" dirty="0"/>
          </a:p>
          <a:p>
            <a:r>
              <a:rPr lang="en-US" i="1" dirty="0"/>
              <a:t>What to do: </a:t>
            </a:r>
            <a:r>
              <a:rPr lang="en-US" dirty="0" smtClean="0"/>
              <a:t>Don’t pay anything up front. Involve the public and police immediately. Don’t let anybody accompany you to an ATM, ever.</a:t>
            </a:r>
            <a:endParaRPr lang="en-US" i="1" dirty="0"/>
          </a:p>
          <a:p>
            <a:endParaRPr lang="en-US" dirty="0"/>
          </a:p>
        </p:txBody>
      </p:sp>
    </p:spTree>
    <p:extLst>
      <p:ext uri="{BB962C8B-B14F-4D97-AF65-F5344CB8AC3E}">
        <p14:creationId xmlns:p14="http://schemas.microsoft.com/office/powerpoint/2010/main" val="410766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Red Flags of Abuse</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461664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Phone constantly ringing or lots of sweepstakes mail</a:t>
            </a:r>
            <a:endParaRPr lang="en-US" b="1"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dirty="0" smtClean="0"/>
              <a:t>A new friend or acquaintance hanging around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smtClean="0"/>
              <a:t>Items missing from the house, may be sold or pawned.</a:t>
            </a:r>
            <a:endParaRPr lang="en-US"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smtClean="0"/>
              <a:t>Spending</a:t>
            </a:r>
            <a:r>
              <a:rPr lang="en-US" i="1" dirty="0" smtClean="0"/>
              <a:t> </a:t>
            </a:r>
            <a:r>
              <a:rPr lang="en-US" dirty="0" smtClean="0"/>
              <a:t>less money than usual (“I couldn’t afford my prescription this month…”) </a:t>
            </a:r>
            <a:r>
              <a:rPr lang="en-US" i="1" dirty="0" smtClean="0"/>
              <a:t>or</a:t>
            </a:r>
            <a:r>
              <a:rPr lang="en-US" dirty="0" smtClean="0"/>
              <a:t> spending more than usual.</a:t>
            </a:r>
          </a:p>
          <a:p>
            <a:endParaRPr lang="en-US" sz="1400" dirty="0" smtClean="0"/>
          </a:p>
          <a:p>
            <a:pPr marL="285750" indent="-285750">
              <a:buFont typeface="Arial" panose="020B0604020202020204" pitchFamily="34" charset="0"/>
              <a:buChar char="•"/>
            </a:pPr>
            <a:r>
              <a:rPr lang="en-US" b="1" dirty="0" smtClean="0"/>
              <a:t>Overdue bills or foreclosure notices</a:t>
            </a:r>
          </a:p>
          <a:p>
            <a:endParaRPr lang="en-US" sz="1400" dirty="0" smtClean="0"/>
          </a:p>
          <a:p>
            <a:pPr marL="285750" indent="-285750">
              <a:buFont typeface="Arial" panose="020B0604020202020204" pitchFamily="34" charset="0"/>
              <a:buChar char="•"/>
            </a:pPr>
            <a:r>
              <a:rPr lang="en-US" dirty="0" smtClean="0"/>
              <a:t>Change in appearance, unkempt or nervous, bruises or injuries</a:t>
            </a:r>
          </a:p>
          <a:p>
            <a:pPr marL="285750" indent="-285750">
              <a:buFont typeface="Arial" panose="020B0604020202020204" pitchFamily="34" charset="0"/>
              <a:buChar char="•"/>
            </a:pPr>
            <a:endParaRPr lang="en-US" dirty="0"/>
          </a:p>
          <a:p>
            <a:pPr algn="ctr"/>
            <a:r>
              <a:rPr lang="en-US" dirty="0" smtClean="0"/>
              <a:t>North Carolina is a “Duty to Report” state. If you suspect a friend or family member with diminished cognitive capacity is being taken advantage of, you HAVE to report it to Dept. of Social Services</a:t>
            </a:r>
            <a:endParaRPr lang="en-US" dirty="0"/>
          </a:p>
          <a:p>
            <a:endParaRPr lang="en-US" dirty="0"/>
          </a:p>
        </p:txBody>
      </p:sp>
    </p:spTree>
    <p:extLst>
      <p:ext uri="{BB962C8B-B14F-4D97-AF65-F5344CB8AC3E}">
        <p14:creationId xmlns:p14="http://schemas.microsoft.com/office/powerpoint/2010/main" val="19826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Financial scams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371600"/>
            <a:ext cx="7086600" cy="4524315"/>
          </a:xfrm>
          <a:prstGeom prst="rect">
            <a:avLst/>
          </a:prstGeom>
          <a:noFill/>
        </p:spPr>
        <p:txBody>
          <a:bodyPr wrap="square" rtlCol="0">
            <a:spAutoFit/>
          </a:bodyPr>
          <a:lstStyle/>
          <a:p>
            <a:r>
              <a:rPr lang="en-US" b="1" dirty="0" smtClean="0"/>
              <a:t>More money involved, some trusted businesses or family members</a:t>
            </a:r>
            <a:endParaRPr lang="en-US" b="1" dirty="0" smtClean="0"/>
          </a:p>
          <a:p>
            <a:endParaRPr lang="en-US" dirty="0" smtClean="0"/>
          </a:p>
          <a:p>
            <a:pPr marL="285750" indent="-285750">
              <a:buFont typeface="Arial" panose="020B0604020202020204" pitchFamily="34" charset="0"/>
              <a:buChar char="•"/>
            </a:pPr>
            <a:r>
              <a:rPr lang="en-US" dirty="0" smtClean="0"/>
              <a:t>Ponzi Schemes (“Gifting Circles”) &amp; Foreign Exchange (“Forex”) Scams</a:t>
            </a:r>
          </a:p>
          <a:p>
            <a:endParaRPr lang="en-US" sz="1000" dirty="0" smtClean="0"/>
          </a:p>
          <a:p>
            <a:pPr marL="285750" indent="-285750">
              <a:buFont typeface="Arial" panose="020B0604020202020204" pitchFamily="34" charset="0"/>
              <a:buChar char="•"/>
            </a:pPr>
            <a:r>
              <a:rPr lang="en-US" dirty="0" smtClean="0"/>
              <a:t>Arbitrage, penny stocks, options and futures</a:t>
            </a:r>
          </a:p>
          <a:p>
            <a:endParaRPr lang="en-US" sz="1000" dirty="0" smtClean="0"/>
          </a:p>
          <a:p>
            <a:pPr marL="285750" indent="-285750">
              <a:buFont typeface="Arial" panose="020B0604020202020204" pitchFamily="34" charset="0"/>
              <a:buChar char="•"/>
            </a:pPr>
            <a:r>
              <a:rPr lang="en-US" dirty="0" smtClean="0"/>
              <a:t>Commodities: Gold and Silver</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High-fee, high-penalty investments, insurance and annuities</a:t>
            </a:r>
            <a:endParaRPr lang="en-US" dirty="0" smtClean="0"/>
          </a:p>
          <a:p>
            <a:pPr marL="285750" indent="-285750">
              <a:buFont typeface="Arial" panose="020B0604020202020204" pitchFamily="34" charset="0"/>
              <a:buChar char="•"/>
            </a:pPr>
            <a:endParaRPr lang="en-US" sz="1000" dirty="0"/>
          </a:p>
          <a:p>
            <a:r>
              <a:rPr lang="en-US" i="1" dirty="0" smtClean="0"/>
              <a:t>The risk: </a:t>
            </a:r>
            <a:r>
              <a:rPr lang="en-US" dirty="0" smtClean="0"/>
              <a:t>C</a:t>
            </a:r>
            <a:r>
              <a:rPr lang="en-US" dirty="0" smtClean="0"/>
              <a:t>omplicated but real-sounding financial concepts and VERY misleading sales practi</a:t>
            </a:r>
            <a:r>
              <a:rPr lang="en-US" dirty="0" smtClean="0"/>
              <a:t>ces cost big bucks</a:t>
            </a:r>
            <a:r>
              <a:rPr lang="en-US" dirty="0" smtClean="0"/>
              <a:t>. Web pages and TV ads look very official. You may invest a lot of money without being aware of risks. Very high commissions (10-70%) on annuities and insurance can pose a conflict of interest.</a:t>
            </a:r>
          </a:p>
          <a:p>
            <a:endParaRPr lang="en-US" sz="1000" i="1" dirty="0" smtClean="0"/>
          </a:p>
          <a:p>
            <a:r>
              <a:rPr lang="en-US" i="1" dirty="0" smtClean="0"/>
              <a:t>What to do: </a:t>
            </a:r>
            <a:r>
              <a:rPr lang="en-US" dirty="0" smtClean="0"/>
              <a:t>Check an advisor’s registration on </a:t>
            </a:r>
            <a:r>
              <a:rPr lang="en-US" dirty="0" smtClean="0">
                <a:hlinkClick r:id="rId3"/>
              </a:rPr>
              <a:t>www.finra.org</a:t>
            </a:r>
            <a:r>
              <a:rPr lang="en-US" dirty="0" smtClean="0"/>
              <a:t> and </a:t>
            </a:r>
            <a:r>
              <a:rPr lang="en-US" dirty="0" smtClean="0">
                <a:hlinkClick r:id="rId4"/>
              </a:rPr>
              <a:t>www.ncdoi.com</a:t>
            </a:r>
            <a:r>
              <a:rPr lang="en-US" dirty="0" smtClean="0"/>
              <a:t>. If you don’t understand an investment, don’t invest.</a:t>
            </a:r>
            <a:endParaRPr lang="en-US" i="1" dirty="0"/>
          </a:p>
        </p:txBody>
      </p:sp>
    </p:spTree>
    <p:extLst>
      <p:ext uri="{BB962C8B-B14F-4D97-AF65-F5344CB8AC3E}">
        <p14:creationId xmlns:p14="http://schemas.microsoft.com/office/powerpoint/2010/main" val="416102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Financial scams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4524315"/>
          </a:xfrm>
          <a:prstGeom prst="rect">
            <a:avLst/>
          </a:prstGeom>
          <a:noFill/>
        </p:spPr>
        <p:txBody>
          <a:bodyPr wrap="square" rtlCol="0">
            <a:spAutoFit/>
          </a:bodyPr>
          <a:lstStyle/>
          <a:p>
            <a:r>
              <a:rPr lang="en-US" b="1" dirty="0" smtClean="0"/>
              <a:t>Unethical behavior</a:t>
            </a:r>
            <a:endParaRPr lang="en-US" b="1" dirty="0" smtClean="0"/>
          </a:p>
          <a:p>
            <a:endParaRPr lang="en-US" dirty="0" smtClean="0"/>
          </a:p>
          <a:p>
            <a:r>
              <a:rPr lang="en-US" i="1" dirty="0"/>
              <a:t>The </a:t>
            </a:r>
            <a:r>
              <a:rPr lang="en-US" i="1" dirty="0" smtClean="0"/>
              <a:t>scams: </a:t>
            </a:r>
            <a:r>
              <a:rPr lang="en-US" dirty="0" smtClean="0"/>
              <a:t>“Free lunch” seminars, “churning”. </a:t>
            </a:r>
            <a:endParaRPr lang="en-US" dirty="0"/>
          </a:p>
          <a:p>
            <a:endParaRPr lang="en-US" dirty="0"/>
          </a:p>
          <a:p>
            <a:r>
              <a:rPr lang="en-US" i="1" dirty="0"/>
              <a:t>The risk</a:t>
            </a:r>
            <a:r>
              <a:rPr lang="en-US" i="1" dirty="0" smtClean="0"/>
              <a:t>: </a:t>
            </a:r>
            <a:r>
              <a:rPr lang="en-US" dirty="0" smtClean="0"/>
              <a:t>In an NC study, 97% of “free lunch” seminars were not compliant with the law. Half were recommending unsuitable investments, one quarter were fraud. Churning is when an advisor makes frequent transactions to generate commissions or fees</a:t>
            </a:r>
            <a:endParaRPr lang="en-US" dirty="0"/>
          </a:p>
          <a:p>
            <a:endParaRPr lang="en-US" dirty="0"/>
          </a:p>
          <a:p>
            <a:r>
              <a:rPr lang="en-US" i="1" dirty="0"/>
              <a:t>What to do: </a:t>
            </a:r>
            <a:r>
              <a:rPr lang="en-US" dirty="0" smtClean="0"/>
              <a:t>Nothing is free. Ask your broker or advisor to explain his fees and show you his fees over the past year. If higher than 1-2% of your total money, consider moving to a fee-based account. Ask if your advisor operates under the </a:t>
            </a:r>
            <a:r>
              <a:rPr lang="en-US" b="1" dirty="0" smtClean="0"/>
              <a:t>fiduciary standard </a:t>
            </a:r>
            <a:r>
              <a:rPr lang="en-US" dirty="0" smtClean="0"/>
              <a:t>or the </a:t>
            </a:r>
            <a:r>
              <a:rPr lang="en-US" b="1" dirty="0" smtClean="0"/>
              <a:t>suitability standard</a:t>
            </a:r>
            <a:r>
              <a:rPr lang="en-US" dirty="0" smtClean="0"/>
              <a:t>. Remember that holding onto good investments over time is the surest way to make money and keep costs low.</a:t>
            </a:r>
            <a:endParaRPr lang="en-US" i="1" dirty="0"/>
          </a:p>
          <a:p>
            <a:endParaRPr lang="en-US" dirty="0"/>
          </a:p>
        </p:txBody>
      </p:sp>
    </p:spTree>
    <p:extLst>
      <p:ext uri="{BB962C8B-B14F-4D97-AF65-F5344CB8AC3E}">
        <p14:creationId xmlns:p14="http://schemas.microsoft.com/office/powerpoint/2010/main" val="248994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Financial scams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419285"/>
            <a:ext cx="7086600" cy="4801314"/>
          </a:xfrm>
          <a:prstGeom prst="rect">
            <a:avLst/>
          </a:prstGeom>
          <a:noFill/>
        </p:spPr>
        <p:txBody>
          <a:bodyPr wrap="square" rtlCol="0">
            <a:spAutoFit/>
          </a:bodyPr>
          <a:lstStyle/>
          <a:p>
            <a:r>
              <a:rPr lang="en-US" b="1" dirty="0" smtClean="0"/>
              <a:t>Power of Attorney Abuse</a:t>
            </a:r>
            <a:endParaRPr lang="en-US" b="1" dirty="0" smtClean="0"/>
          </a:p>
          <a:p>
            <a:endParaRPr lang="en-US" dirty="0" smtClean="0"/>
          </a:p>
          <a:p>
            <a:r>
              <a:rPr lang="en-US" i="1" dirty="0"/>
              <a:t>The </a:t>
            </a:r>
            <a:r>
              <a:rPr lang="en-US" i="1" dirty="0" smtClean="0"/>
              <a:t>scam: </a:t>
            </a:r>
            <a:r>
              <a:rPr lang="en-US" dirty="0" smtClean="0"/>
              <a:t>A trusted friend or family member uses money or other assets for his own benefit, under arrangements like a power of attorney. </a:t>
            </a:r>
            <a:endParaRPr lang="en-US" dirty="0"/>
          </a:p>
          <a:p>
            <a:endParaRPr lang="en-US" dirty="0"/>
          </a:p>
          <a:p>
            <a:r>
              <a:rPr lang="en-US" i="1" dirty="0"/>
              <a:t>The risk</a:t>
            </a:r>
            <a:r>
              <a:rPr lang="en-US" i="1" dirty="0" smtClean="0"/>
              <a:t>: </a:t>
            </a:r>
            <a:r>
              <a:rPr lang="en-US" dirty="0" smtClean="0"/>
              <a:t>As we get older, we face memory and judgment issues that can make it tempting to take advantage. Other seniors or younger family members can feel financially pressured or even think they’re acting in your best interest.</a:t>
            </a:r>
            <a:endParaRPr lang="en-US" dirty="0"/>
          </a:p>
          <a:p>
            <a:endParaRPr lang="en-US" dirty="0"/>
          </a:p>
          <a:p>
            <a:r>
              <a:rPr lang="en-US" i="1" dirty="0"/>
              <a:t>What to </a:t>
            </a:r>
            <a:r>
              <a:rPr lang="en-US" i="1" dirty="0" smtClean="0"/>
              <a:t>do: </a:t>
            </a:r>
            <a:r>
              <a:rPr lang="en-US" dirty="0" smtClean="0"/>
              <a:t>Make good financial arrangements now. Once a senior lacks legal “capacity,” he or she cannot sign legal contracts, including wills or POAs. Financial institutions like banks and advisors usually have a second document that asks specific questions about a Power of Attorney—does he have the right to withdraw for his own benefit or change beneficiaries? These are signed and notarized. Make your wishes clear.</a:t>
            </a:r>
            <a:endParaRPr lang="en-US" i="1" dirty="0"/>
          </a:p>
          <a:p>
            <a:endParaRPr lang="en-US" dirty="0"/>
          </a:p>
        </p:txBody>
      </p:sp>
    </p:spTree>
    <p:extLst>
      <p:ext uri="{BB962C8B-B14F-4D97-AF65-F5344CB8AC3E}">
        <p14:creationId xmlns:p14="http://schemas.microsoft.com/office/powerpoint/2010/main" val="191888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Wrapping Up</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4778231"/>
          </a:xfrm>
          <a:prstGeom prst="rect">
            <a:avLst/>
          </a:prstGeom>
          <a:noFill/>
        </p:spPr>
        <p:txBody>
          <a:bodyPr wrap="square" rtlCol="0">
            <a:spAutoFit/>
          </a:bodyPr>
          <a:lstStyle/>
          <a:p>
            <a:r>
              <a:rPr lang="en-US" b="1" dirty="0" smtClean="0"/>
              <a:t>Im</a:t>
            </a:r>
            <a:r>
              <a:rPr lang="en-US" b="1" dirty="0" smtClean="0"/>
              <a:t>portant resources</a:t>
            </a:r>
          </a:p>
          <a:p>
            <a:endParaRPr lang="en-US" sz="1050" b="1" dirty="0" smtClean="0"/>
          </a:p>
          <a:p>
            <a:pPr algn="ctr"/>
            <a:r>
              <a:rPr lang="en-US" sz="2400" b="1" dirty="0" smtClean="0"/>
              <a:t>2-1-1</a:t>
            </a:r>
            <a:endParaRPr lang="en-US" dirty="0"/>
          </a:p>
          <a:p>
            <a:pPr algn="ctr"/>
            <a:r>
              <a:rPr lang="en-US" dirty="0" smtClean="0"/>
              <a:t>United Way Referral Line</a:t>
            </a:r>
          </a:p>
          <a:p>
            <a:pPr marL="285750" indent="-285750">
              <a:buFont typeface="Arial" panose="020B0604020202020204" pitchFamily="34" charset="0"/>
              <a:buChar char="•"/>
            </a:pPr>
            <a:endParaRPr lang="en-US" sz="2400" dirty="0" smtClean="0"/>
          </a:p>
          <a:p>
            <a:pPr algn="ctr"/>
            <a:r>
              <a:rPr lang="en-US" sz="2400" b="1" dirty="0" smtClean="0"/>
              <a:t>(828) 252-1110 </a:t>
            </a:r>
            <a:r>
              <a:rPr lang="en-US" sz="2400" dirty="0"/>
              <a:t> </a:t>
            </a:r>
            <a:r>
              <a:rPr lang="en-US" sz="2400" dirty="0" smtClean="0"/>
              <a:t>    </a:t>
            </a:r>
            <a:r>
              <a:rPr lang="en-US" sz="2400" b="1" dirty="0" smtClean="0"/>
              <a:t>(828) 255-5000</a:t>
            </a:r>
            <a:endParaRPr lang="en-US" sz="2400" dirty="0"/>
          </a:p>
          <a:p>
            <a:pPr algn="ctr"/>
            <a:r>
              <a:rPr lang="en-US" dirty="0" smtClean="0"/>
              <a:t>Asheville Police and Buncombe Sheriff non-emergency contact</a:t>
            </a:r>
          </a:p>
          <a:p>
            <a:pPr algn="ctr"/>
            <a:endParaRPr lang="en-US" sz="2400" dirty="0" smtClean="0"/>
          </a:p>
          <a:p>
            <a:pPr algn="ctr"/>
            <a:r>
              <a:rPr lang="en-US" sz="2400" b="1" dirty="0" smtClean="0">
                <a:hlinkClick r:id="rId3"/>
              </a:rPr>
              <a:t>www.donotcall.gov</a:t>
            </a:r>
            <a:r>
              <a:rPr lang="en-US" sz="2400" b="1" dirty="0" smtClean="0"/>
              <a:t> </a:t>
            </a:r>
            <a:r>
              <a:rPr lang="en-US" sz="2400" dirty="0" smtClean="0"/>
              <a:t>     </a:t>
            </a:r>
            <a:r>
              <a:rPr lang="en-US" sz="2400" b="1" dirty="0" smtClean="0"/>
              <a:t>(888) 328-1222</a:t>
            </a:r>
            <a:endParaRPr lang="en-US" sz="2400" dirty="0"/>
          </a:p>
          <a:p>
            <a:pPr algn="ctr"/>
            <a:r>
              <a:rPr lang="en-US" dirty="0" smtClean="0"/>
              <a:t>National Do Not Call Registry</a:t>
            </a:r>
          </a:p>
          <a:p>
            <a:pPr algn="ctr"/>
            <a:endParaRPr lang="en-US" sz="2400" dirty="0"/>
          </a:p>
          <a:p>
            <a:pPr algn="ctr"/>
            <a:r>
              <a:rPr lang="en-US" sz="2400" b="1" dirty="0" smtClean="0">
                <a:hlinkClick r:id="rId4"/>
              </a:rPr>
              <a:t>www.finra.org</a:t>
            </a:r>
            <a:r>
              <a:rPr lang="en-US" sz="2400" b="1" dirty="0" smtClean="0"/>
              <a:t>                   </a:t>
            </a:r>
            <a:r>
              <a:rPr lang="en-US" sz="2400" b="1" dirty="0" smtClean="0">
                <a:hlinkClick r:id="rId5"/>
              </a:rPr>
              <a:t>www.ncdoi.com</a:t>
            </a:r>
            <a:endParaRPr lang="en-US" sz="2400" b="1" dirty="0" smtClean="0"/>
          </a:p>
          <a:p>
            <a:pPr algn="ctr"/>
            <a:r>
              <a:rPr lang="en-US" dirty="0" smtClean="0"/>
              <a:t>National Broker-Dealer Lookup      North Carolina Insurance Agent Lookup</a:t>
            </a:r>
            <a:endParaRPr lang="en-US" dirty="0" smtClean="0"/>
          </a:p>
          <a:p>
            <a:pPr algn="ctr"/>
            <a:endParaRPr lang="en-US" dirty="0"/>
          </a:p>
          <a:p>
            <a:pPr algn="ctr"/>
            <a:endParaRPr lang="en-US" dirty="0" smtClean="0"/>
          </a:p>
        </p:txBody>
      </p:sp>
    </p:spTree>
    <p:extLst>
      <p:ext uri="{BB962C8B-B14F-4D97-AF65-F5344CB8AC3E}">
        <p14:creationId xmlns:p14="http://schemas.microsoft.com/office/powerpoint/2010/main" val="421627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Wrapping Up</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4524315"/>
          </a:xfrm>
          <a:prstGeom prst="rect">
            <a:avLst/>
          </a:prstGeom>
          <a:noFill/>
        </p:spPr>
        <p:txBody>
          <a:bodyPr wrap="square" rtlCol="0">
            <a:spAutoFit/>
          </a:bodyPr>
          <a:lstStyle/>
          <a:p>
            <a:r>
              <a:rPr lang="en-US" sz="2000" b="1" dirty="0" smtClean="0"/>
              <a:t>Now what?</a:t>
            </a:r>
          </a:p>
          <a:p>
            <a:endParaRPr lang="en-US" b="1" dirty="0"/>
          </a:p>
          <a:p>
            <a:pPr marL="285750" indent="-285750">
              <a:buFont typeface="Arial" panose="020B0604020202020204" pitchFamily="34" charset="0"/>
              <a:buChar char="•"/>
            </a:pPr>
            <a:r>
              <a:rPr lang="en-US" dirty="0" smtClean="0"/>
              <a:t>Look out for your older neighbors.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Don’t carry a social security card in your purse or wallet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Take care in public and online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Get a “No Soliciting” sign for yourself and neighbors.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Update your Do Not Call Registry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Report scams to the police or sheriff</a:t>
            </a:r>
          </a:p>
          <a:p>
            <a:endParaRPr lang="en-US" dirty="0"/>
          </a:p>
          <a:p>
            <a:endParaRPr lang="en-US" dirty="0"/>
          </a:p>
          <a:p>
            <a:pPr algn="ctr"/>
            <a:endParaRPr lang="en-US" dirty="0" smtClean="0"/>
          </a:p>
        </p:txBody>
      </p:sp>
    </p:spTree>
    <p:extLst>
      <p:ext uri="{BB962C8B-B14F-4D97-AF65-F5344CB8AC3E}">
        <p14:creationId xmlns:p14="http://schemas.microsoft.com/office/powerpoint/2010/main" val="226274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Questions? Comments?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923330"/>
          </a:xfrm>
          <a:prstGeom prst="rect">
            <a:avLst/>
          </a:prstGeom>
          <a:noFill/>
        </p:spPr>
        <p:txBody>
          <a:bodyPr wrap="square" rtlCol="0">
            <a:spAutoFit/>
          </a:bodyPr>
          <a:lstStyle/>
          <a:p>
            <a:endParaRPr lang="en-US" dirty="0"/>
          </a:p>
          <a:p>
            <a:endParaRPr lang="en-US" dirty="0"/>
          </a:p>
          <a:p>
            <a:pPr algn="ct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47330"/>
            <a:ext cx="1909763" cy="1909763"/>
          </a:xfrm>
          <a:prstGeom prst="rect">
            <a:avLst/>
          </a:prstGeom>
        </p:spPr>
      </p:pic>
      <p:sp>
        <p:nvSpPr>
          <p:cNvPr id="8" name="TextBox 7"/>
          <p:cNvSpPr txBox="1"/>
          <p:nvPr/>
        </p:nvSpPr>
        <p:spPr>
          <a:xfrm>
            <a:off x="3352800" y="1828800"/>
            <a:ext cx="4495800" cy="2800767"/>
          </a:xfrm>
          <a:prstGeom prst="rect">
            <a:avLst/>
          </a:prstGeom>
          <a:noFill/>
        </p:spPr>
        <p:txBody>
          <a:bodyPr wrap="square" rtlCol="0">
            <a:spAutoFit/>
          </a:bodyPr>
          <a:lstStyle/>
          <a:p>
            <a:endParaRPr lang="en-US" dirty="0" smtClean="0"/>
          </a:p>
          <a:p>
            <a:endParaRPr lang="en-US" dirty="0"/>
          </a:p>
          <a:p>
            <a:r>
              <a:rPr lang="en-US" sz="2000" b="1" dirty="0" smtClean="0"/>
              <a:t>Buncombe County TRIAD </a:t>
            </a:r>
          </a:p>
          <a:p>
            <a:r>
              <a:rPr lang="en-US" sz="2000" b="1" dirty="0" smtClean="0"/>
              <a:t>Land of Sky Regional Council </a:t>
            </a:r>
          </a:p>
          <a:p>
            <a:r>
              <a:rPr lang="en-US" sz="2000" b="1" dirty="0" smtClean="0"/>
              <a:t>(828) 251-6622</a:t>
            </a:r>
          </a:p>
          <a:p>
            <a:endParaRPr lang="en-US" sz="2000" dirty="0"/>
          </a:p>
          <a:p>
            <a:r>
              <a:rPr lang="en-US" sz="2000" b="1" dirty="0" smtClean="0"/>
              <a:t>Chair: Rich Lee, Financial Advisor</a:t>
            </a:r>
          </a:p>
          <a:p>
            <a:r>
              <a:rPr lang="en-US" sz="2000" b="1" dirty="0" smtClean="0">
                <a:hlinkClick r:id="rId4"/>
              </a:rPr>
              <a:t>richard.lee@edwardjones.com</a:t>
            </a:r>
            <a:endParaRPr lang="en-US" sz="2000" b="1" dirty="0" smtClean="0"/>
          </a:p>
          <a:p>
            <a:r>
              <a:rPr lang="en-US" sz="2000" b="1" dirty="0" smtClean="0"/>
              <a:t>(828) 236-3220</a:t>
            </a:r>
          </a:p>
        </p:txBody>
      </p:sp>
    </p:spTree>
    <p:extLst>
      <p:ext uri="{BB962C8B-B14F-4D97-AF65-F5344CB8AC3E}">
        <p14:creationId xmlns:p14="http://schemas.microsoft.com/office/powerpoint/2010/main" val="305898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Faces of Fraud</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149600"/>
            <a:ext cx="3905250" cy="2603499"/>
          </a:xfrm>
          <a:prstGeom prst="rect">
            <a:avLst/>
          </a:prstGeom>
        </p:spPr>
      </p:pic>
      <p:sp>
        <p:nvSpPr>
          <p:cNvPr id="8" name="TextBox 7"/>
          <p:cNvSpPr txBox="1"/>
          <p:nvPr/>
        </p:nvSpPr>
        <p:spPr>
          <a:xfrm>
            <a:off x="772064" y="1515273"/>
            <a:ext cx="7410450" cy="2973122"/>
          </a:xfrm>
          <a:prstGeom prst="rect">
            <a:avLst/>
          </a:prstGeom>
          <a:noFill/>
        </p:spPr>
        <p:txBody>
          <a:bodyPr wrap="square" rtlCol="0">
            <a:spAutoFit/>
          </a:bodyPr>
          <a:lstStyle/>
          <a:p>
            <a:pPr>
              <a:lnSpc>
                <a:spcPct val="130000"/>
              </a:lnSpc>
            </a:pPr>
            <a:r>
              <a:rPr lang="en-US" dirty="0" smtClean="0"/>
              <a:t>Mrs. A, age 88, got a 7:00 a.m. call from someone claiming he was her grandson. He said he had been arrested in Mexico, not to tell his parents, and he needed $3000 to post bail. After Mrs. Bell paid by Western Union, she got another call from the grandson’s “lawyer” asking for $4000 in “legal fees.”</a:t>
            </a:r>
          </a:p>
          <a:p>
            <a:pPr>
              <a:lnSpc>
                <a:spcPct val="130000"/>
              </a:lnSpc>
            </a:pPr>
            <a:endParaRPr lang="en-US" dirty="0" smtClean="0"/>
          </a:p>
          <a:p>
            <a:pPr>
              <a:lnSpc>
                <a:spcPct val="130000"/>
              </a:lnSpc>
            </a:pPr>
            <a:r>
              <a:rPr lang="en-US" dirty="0" smtClean="0"/>
              <a:t>After discovering the scam, she </a:t>
            </a:r>
          </a:p>
          <a:p>
            <a:pPr>
              <a:lnSpc>
                <a:spcPct val="130000"/>
              </a:lnSpc>
            </a:pPr>
            <a:r>
              <a:rPr lang="en-US" dirty="0" smtClean="0"/>
              <a:t>wondered, “How did they know </a:t>
            </a:r>
          </a:p>
          <a:p>
            <a:pPr>
              <a:lnSpc>
                <a:spcPct val="130000"/>
              </a:lnSpc>
            </a:pPr>
            <a:r>
              <a:rPr lang="en-US" dirty="0" smtClean="0"/>
              <a:t>my grandkids call me ‘</a:t>
            </a:r>
            <a:r>
              <a:rPr lang="en-US" dirty="0" err="1" smtClean="0"/>
              <a:t>Meemaw</a:t>
            </a:r>
            <a:r>
              <a:rPr lang="en-US" dirty="0" smtClean="0"/>
              <a:t>’?”</a:t>
            </a:r>
            <a:endParaRPr lang="en-US" dirty="0"/>
          </a:p>
        </p:txBody>
      </p:sp>
    </p:spTree>
    <p:extLst>
      <p:ext uri="{BB962C8B-B14F-4D97-AF65-F5344CB8AC3E}">
        <p14:creationId xmlns:p14="http://schemas.microsoft.com/office/powerpoint/2010/main" val="204619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Faces of Fraud</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301999"/>
            <a:ext cx="3676648" cy="2451100"/>
          </a:xfrm>
          <a:prstGeom prst="rect">
            <a:avLst/>
          </a:prstGeom>
        </p:spPr>
      </p:pic>
      <p:sp>
        <p:nvSpPr>
          <p:cNvPr id="8" name="TextBox 7"/>
          <p:cNvSpPr txBox="1"/>
          <p:nvPr/>
        </p:nvSpPr>
        <p:spPr>
          <a:xfrm>
            <a:off x="772064" y="1515273"/>
            <a:ext cx="7410450" cy="4393510"/>
          </a:xfrm>
          <a:prstGeom prst="rect">
            <a:avLst/>
          </a:prstGeom>
          <a:noFill/>
        </p:spPr>
        <p:txBody>
          <a:bodyPr wrap="square" rtlCol="0">
            <a:spAutoFit/>
          </a:bodyPr>
          <a:lstStyle/>
          <a:p>
            <a:pPr>
              <a:lnSpc>
                <a:spcPct val="130000"/>
              </a:lnSpc>
            </a:pPr>
            <a:r>
              <a:rPr lang="en-US" dirty="0" smtClean="0"/>
              <a:t>Mr. Swartz, age 60, was already retired and living on a tight income when he got a call saying he had won a contest. He just needed to fill out a money order to claim his winnings.</a:t>
            </a:r>
          </a:p>
          <a:p>
            <a:pPr>
              <a:lnSpc>
                <a:spcPct val="130000"/>
              </a:lnSpc>
            </a:pPr>
            <a:endParaRPr lang="en-US" sz="800" dirty="0" smtClean="0"/>
          </a:p>
          <a:p>
            <a:pPr>
              <a:lnSpc>
                <a:spcPct val="130000"/>
              </a:lnSpc>
            </a:pPr>
            <a:r>
              <a:rPr lang="en-US" dirty="0" smtClean="0"/>
              <a:t>The telemarketer, a company called National Health, began charging his</a:t>
            </a:r>
          </a:p>
          <a:p>
            <a:pPr>
              <a:lnSpc>
                <a:spcPct val="130000"/>
              </a:lnSpc>
            </a:pPr>
            <a:r>
              <a:rPr lang="en-US" dirty="0"/>
              <a:t>a</a:t>
            </a:r>
            <a:r>
              <a:rPr lang="en-US" dirty="0" smtClean="0"/>
              <a:t>ccount $19.95 a month. By the </a:t>
            </a:r>
          </a:p>
          <a:p>
            <a:pPr>
              <a:lnSpc>
                <a:spcPct val="130000"/>
              </a:lnSpc>
            </a:pPr>
            <a:r>
              <a:rPr lang="en-US" dirty="0" smtClean="0"/>
              <a:t>time he stopped the charges, his </a:t>
            </a:r>
          </a:p>
          <a:p>
            <a:pPr>
              <a:lnSpc>
                <a:spcPct val="130000"/>
              </a:lnSpc>
            </a:pPr>
            <a:r>
              <a:rPr lang="en-US" dirty="0"/>
              <a:t>a</a:t>
            </a:r>
            <a:r>
              <a:rPr lang="en-US" dirty="0" smtClean="0"/>
              <a:t>ccount was overdrawn and the </a:t>
            </a:r>
          </a:p>
          <a:p>
            <a:pPr>
              <a:lnSpc>
                <a:spcPct val="130000"/>
              </a:lnSpc>
            </a:pPr>
            <a:r>
              <a:rPr lang="en-US" dirty="0"/>
              <a:t>c</a:t>
            </a:r>
            <a:r>
              <a:rPr lang="en-US" dirty="0" smtClean="0"/>
              <a:t>ompany had referred him to a </a:t>
            </a:r>
          </a:p>
          <a:p>
            <a:pPr>
              <a:lnSpc>
                <a:spcPct val="130000"/>
              </a:lnSpc>
            </a:pPr>
            <a:r>
              <a:rPr lang="en-US" dirty="0"/>
              <a:t>c</a:t>
            </a:r>
            <a:r>
              <a:rPr lang="en-US" dirty="0" smtClean="0"/>
              <a:t>ollection agency, ruining his credit. </a:t>
            </a:r>
          </a:p>
          <a:p>
            <a:pPr>
              <a:lnSpc>
                <a:spcPct val="130000"/>
              </a:lnSpc>
            </a:pPr>
            <a:endParaRPr lang="en-US" sz="1000" dirty="0"/>
          </a:p>
          <a:p>
            <a:pPr>
              <a:lnSpc>
                <a:spcPct val="130000"/>
              </a:lnSpc>
            </a:pPr>
            <a:r>
              <a:rPr lang="en-US" dirty="0" smtClean="0"/>
              <a:t>Now he works at Wal-Mart. “I’ll work</a:t>
            </a:r>
          </a:p>
          <a:p>
            <a:pPr>
              <a:lnSpc>
                <a:spcPct val="130000"/>
              </a:lnSpc>
            </a:pPr>
            <a:r>
              <a:rPr lang="en-US" dirty="0"/>
              <a:t>u</a:t>
            </a:r>
            <a:r>
              <a:rPr lang="en-US" dirty="0" smtClean="0"/>
              <a:t>ntil I die,” he says.</a:t>
            </a:r>
            <a:endParaRPr lang="en-US" dirty="0"/>
          </a:p>
        </p:txBody>
      </p:sp>
    </p:spTree>
    <p:extLst>
      <p:ext uri="{BB962C8B-B14F-4D97-AF65-F5344CB8AC3E}">
        <p14:creationId xmlns:p14="http://schemas.microsoft.com/office/powerpoint/2010/main" val="303888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Faces of Fraud</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60" y="3149600"/>
            <a:ext cx="3731129" cy="2603499"/>
          </a:xfrm>
          <a:prstGeom prst="rect">
            <a:avLst/>
          </a:prstGeom>
        </p:spPr>
      </p:pic>
      <p:sp>
        <p:nvSpPr>
          <p:cNvPr id="8" name="TextBox 7"/>
          <p:cNvSpPr txBox="1"/>
          <p:nvPr/>
        </p:nvSpPr>
        <p:spPr>
          <a:xfrm>
            <a:off x="772064" y="1515273"/>
            <a:ext cx="7410450" cy="3933384"/>
          </a:xfrm>
          <a:prstGeom prst="rect">
            <a:avLst/>
          </a:prstGeom>
          <a:noFill/>
        </p:spPr>
        <p:txBody>
          <a:bodyPr wrap="square" rtlCol="0">
            <a:spAutoFit/>
          </a:bodyPr>
          <a:lstStyle/>
          <a:p>
            <a:pPr>
              <a:lnSpc>
                <a:spcPct val="130000"/>
              </a:lnSpc>
            </a:pPr>
            <a:r>
              <a:rPr lang="en-US" dirty="0" smtClean="0"/>
              <a:t>Ms. Cooper, age 86, gave her friend Mrs. Baum Power of Attorney and a loan of $3,000. Using the Power of Attorney, Mrs. Baum withdrew another $214,000 from her account, never paying her back. </a:t>
            </a:r>
          </a:p>
          <a:p>
            <a:pPr>
              <a:lnSpc>
                <a:spcPct val="130000"/>
              </a:lnSpc>
            </a:pPr>
            <a:endParaRPr lang="en-US" dirty="0"/>
          </a:p>
          <a:p>
            <a:pPr>
              <a:lnSpc>
                <a:spcPct val="130000"/>
              </a:lnSpc>
            </a:pPr>
            <a:r>
              <a:rPr lang="en-US" dirty="0" smtClean="0"/>
              <a:t>Tests later found Ms. Cooper was </a:t>
            </a:r>
          </a:p>
          <a:p>
            <a:pPr>
              <a:lnSpc>
                <a:spcPct val="130000"/>
              </a:lnSpc>
            </a:pPr>
            <a:r>
              <a:rPr lang="en-US" dirty="0"/>
              <a:t>a</a:t>
            </a:r>
            <a:r>
              <a:rPr lang="en-US" dirty="0" smtClean="0"/>
              <a:t>lready experiencing the start of</a:t>
            </a:r>
          </a:p>
          <a:p>
            <a:pPr>
              <a:lnSpc>
                <a:spcPct val="130000"/>
              </a:lnSpc>
            </a:pPr>
            <a:r>
              <a:rPr lang="en-US" dirty="0"/>
              <a:t>d</a:t>
            </a:r>
            <a:r>
              <a:rPr lang="en-US" dirty="0" smtClean="0"/>
              <a:t>ementia.</a:t>
            </a:r>
          </a:p>
          <a:p>
            <a:pPr>
              <a:lnSpc>
                <a:spcPct val="130000"/>
              </a:lnSpc>
            </a:pPr>
            <a:endParaRPr lang="en-US" dirty="0" smtClean="0"/>
          </a:p>
          <a:p>
            <a:pPr>
              <a:lnSpc>
                <a:spcPct val="130000"/>
              </a:lnSpc>
            </a:pPr>
            <a:endParaRPr lang="en-US" dirty="0"/>
          </a:p>
          <a:p>
            <a:pPr>
              <a:lnSpc>
                <a:spcPct val="130000"/>
              </a:lnSpc>
            </a:pPr>
            <a:endParaRPr lang="en-US" dirty="0"/>
          </a:p>
          <a:p>
            <a:pPr>
              <a:lnSpc>
                <a:spcPct val="130000"/>
              </a:lnSpc>
            </a:pPr>
            <a:r>
              <a:rPr lang="en-US" sz="1200" dirty="0" smtClean="0"/>
              <a:t>Sources: NY Times, local testimonials</a:t>
            </a:r>
            <a:endParaRPr lang="en-US" sz="1200" dirty="0"/>
          </a:p>
        </p:txBody>
      </p:sp>
    </p:spTree>
    <p:extLst>
      <p:ext uri="{BB962C8B-B14F-4D97-AF65-F5344CB8AC3E}">
        <p14:creationId xmlns:p14="http://schemas.microsoft.com/office/powerpoint/2010/main" val="270046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Fraud Facts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600200"/>
            <a:ext cx="7086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Americans lose $40 billion a year from telemarketing fraud alone.</a:t>
            </a:r>
          </a:p>
          <a:p>
            <a:endParaRPr lang="en-US" dirty="0" smtClean="0"/>
          </a:p>
          <a:p>
            <a:pPr marL="285750" indent="-285750">
              <a:buFont typeface="Arial" panose="020B0604020202020204" pitchFamily="34" charset="0"/>
              <a:buChar char="•"/>
            </a:pPr>
            <a:r>
              <a:rPr lang="en-US" dirty="0" smtClean="0"/>
              <a:t>Senior citizens are about six times more likely to be targeted.</a:t>
            </a:r>
          </a:p>
          <a:p>
            <a:endParaRPr lang="en-US" dirty="0" smtClean="0"/>
          </a:p>
          <a:p>
            <a:pPr marL="285750" indent="-285750">
              <a:buFont typeface="Arial" panose="020B0604020202020204" pitchFamily="34" charset="0"/>
              <a:buChar char="•"/>
            </a:pPr>
            <a:r>
              <a:rPr lang="en-US" dirty="0" smtClean="0"/>
              <a:t>40% of reported scams are by phone, 33% are by email. About one-quarter are by mail or in-person.</a:t>
            </a:r>
          </a:p>
          <a:p>
            <a:endParaRPr lang="en-US" dirty="0" smtClean="0"/>
          </a:p>
          <a:p>
            <a:pPr marL="285750" indent="-285750">
              <a:buFont typeface="Arial" panose="020B0604020202020204" pitchFamily="34" charset="0"/>
              <a:buChar char="•"/>
            </a:pPr>
            <a:r>
              <a:rPr lang="en-US" dirty="0" smtClean="0"/>
              <a:t>Banks and money transfer services like Western Union and prepaid cards are witting and unwitting accomplices.</a:t>
            </a:r>
          </a:p>
        </p:txBody>
      </p:sp>
    </p:spTree>
    <p:extLst>
      <p:ext uri="{BB962C8B-B14F-4D97-AF65-F5344CB8AC3E}">
        <p14:creationId xmlns:p14="http://schemas.microsoft.com/office/powerpoint/2010/main" val="300445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Why Seniors?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433965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More likely to have savings and home equity.</a:t>
            </a:r>
          </a:p>
          <a:p>
            <a:endParaRPr lang="en-US" sz="1100" dirty="0" smtClean="0"/>
          </a:p>
          <a:p>
            <a:pPr marL="285750" indent="-285750">
              <a:buFont typeface="Arial" panose="020B0604020202020204" pitchFamily="34" charset="0"/>
              <a:buChar char="•"/>
            </a:pPr>
            <a:r>
              <a:rPr lang="en-US" dirty="0" smtClean="0"/>
              <a:t>More likely to use landline phones.</a:t>
            </a:r>
          </a:p>
          <a:p>
            <a:endParaRPr lang="en-US" sz="1100" dirty="0" smtClean="0"/>
          </a:p>
          <a:p>
            <a:pPr marL="285750" indent="-285750">
              <a:buFont typeface="Arial" panose="020B0604020202020204" pitchFamily="34" charset="0"/>
              <a:buChar char="•"/>
            </a:pPr>
            <a:r>
              <a:rPr lang="en-US" dirty="0" smtClean="0"/>
              <a:t>Less wary about new technology. Scammers use social media, “spoofing” and “phishing”, and websites like Google Street View to learn more about you.</a:t>
            </a:r>
          </a:p>
          <a:p>
            <a:pPr marL="285750" indent="-285750">
              <a:buFont typeface="Arial" panose="020B0604020202020204" pitchFamily="34" charset="0"/>
              <a:buChar char="•"/>
            </a:pPr>
            <a:endParaRPr lang="en-US" sz="1100" dirty="0" smtClean="0"/>
          </a:p>
          <a:p>
            <a:pPr marL="742950" lvl="1" indent="-285750">
              <a:buFont typeface="Arial" panose="020B0604020202020204" pitchFamily="34" charset="0"/>
              <a:buChar char="•"/>
            </a:pPr>
            <a:r>
              <a:rPr lang="en-US" sz="1400" dirty="0" smtClean="0"/>
              <a:t>“Spoofing”: Making a caller ID or email seem to come from a trusted source.</a:t>
            </a:r>
          </a:p>
          <a:p>
            <a:pPr lvl="1"/>
            <a:endParaRPr lang="en-US" sz="1400" dirty="0" smtClean="0"/>
          </a:p>
          <a:p>
            <a:pPr marL="742950" lvl="1" indent="-285750">
              <a:buFont typeface="Arial" panose="020B0604020202020204" pitchFamily="34" charset="0"/>
              <a:buChar char="•"/>
            </a:pPr>
            <a:r>
              <a:rPr lang="en-US" sz="1400" dirty="0" smtClean="0"/>
              <a:t>“Phishing”: Using a misleading link in an email to steal information or install malicious software.</a:t>
            </a:r>
          </a:p>
          <a:p>
            <a:endParaRPr lang="en-US" sz="1100" dirty="0" smtClean="0"/>
          </a:p>
          <a:p>
            <a:pPr marL="285750" indent="-285750">
              <a:buFont typeface="Arial" panose="020B0604020202020204" pitchFamily="34" charset="0"/>
              <a:buChar char="•"/>
            </a:pPr>
            <a:r>
              <a:rPr lang="en-US" dirty="0" smtClean="0"/>
              <a:t>More socially isolated and worried about savings (“Need to hit a home run”.)</a:t>
            </a:r>
          </a:p>
          <a:p>
            <a:endParaRPr lang="en-US" sz="1100" dirty="0" smtClean="0"/>
          </a:p>
          <a:p>
            <a:pPr marL="285750" indent="-285750">
              <a:buFont typeface="Arial" panose="020B0604020202020204" pitchFamily="34" charset="0"/>
              <a:buChar char="•"/>
            </a:pPr>
            <a:r>
              <a:rPr lang="en-US" dirty="0" smtClean="0"/>
              <a:t>Possible hearing or cognitive impairment.</a:t>
            </a:r>
          </a:p>
          <a:p>
            <a:endParaRPr lang="en-US" dirty="0" smtClean="0"/>
          </a:p>
        </p:txBody>
      </p:sp>
    </p:spTree>
    <p:extLst>
      <p:ext uri="{BB962C8B-B14F-4D97-AF65-F5344CB8AC3E}">
        <p14:creationId xmlns:p14="http://schemas.microsoft.com/office/powerpoint/2010/main" val="78199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Types of Scams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3724096"/>
          </a:xfrm>
          <a:prstGeom prst="rect">
            <a:avLst/>
          </a:prstGeom>
          <a:noFill/>
        </p:spPr>
        <p:txBody>
          <a:bodyPr wrap="square" rtlCol="0">
            <a:spAutoFit/>
          </a:bodyPr>
          <a:lstStyle/>
          <a:p>
            <a:r>
              <a:rPr lang="en-US" sz="2000" b="1" dirty="0" smtClean="0"/>
              <a:t>In-person “service” scams: </a:t>
            </a:r>
          </a:p>
          <a:p>
            <a:endParaRPr lang="en-US" dirty="0"/>
          </a:p>
          <a:p>
            <a:r>
              <a:rPr lang="en-US" i="1" dirty="0" smtClean="0"/>
              <a:t>The scam: </a:t>
            </a:r>
            <a:r>
              <a:rPr lang="en-US" dirty="0" smtClean="0"/>
              <a:t>Someone knocks on your door offering a service you didn’t know you need. Driveway treatment, removing dead trees, magazine subscriptions and home repair are most common.</a:t>
            </a:r>
          </a:p>
          <a:p>
            <a:endParaRPr lang="en-US" dirty="0"/>
          </a:p>
          <a:p>
            <a:r>
              <a:rPr lang="en-US" i="1" dirty="0" smtClean="0"/>
              <a:t>The risk: </a:t>
            </a:r>
            <a:r>
              <a:rPr lang="en-US" dirty="0" smtClean="0"/>
              <a:t>The person could overcharge you for something you don’t need, they could take prepayment for supplies and not return, they could scope out your home and rob you or break in later.</a:t>
            </a:r>
          </a:p>
          <a:p>
            <a:endParaRPr lang="en-US" dirty="0"/>
          </a:p>
          <a:p>
            <a:r>
              <a:rPr lang="en-US" i="1" dirty="0" smtClean="0"/>
              <a:t>What to do: </a:t>
            </a:r>
            <a:r>
              <a:rPr lang="en-US" dirty="0" smtClean="0"/>
              <a:t>Always get a second opinion and estimate. Don’t open the door if you’re alone or suspicious. </a:t>
            </a:r>
            <a:r>
              <a:rPr lang="en-US" dirty="0" smtClean="0"/>
              <a:t>Get a “No Soliciting” sign. Call </a:t>
            </a:r>
            <a:r>
              <a:rPr lang="en-US" dirty="0" smtClean="0"/>
              <a:t>the police and report.  </a:t>
            </a:r>
            <a:endParaRPr lang="en-US" i="1" dirty="0" smtClean="0"/>
          </a:p>
        </p:txBody>
      </p:sp>
    </p:spTree>
    <p:extLst>
      <p:ext uri="{BB962C8B-B14F-4D97-AF65-F5344CB8AC3E}">
        <p14:creationId xmlns:p14="http://schemas.microsoft.com/office/powerpoint/2010/main" val="366901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Types of Scams</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4378122"/>
          </a:xfrm>
          <a:prstGeom prst="rect">
            <a:avLst/>
          </a:prstGeom>
          <a:noFill/>
        </p:spPr>
        <p:txBody>
          <a:bodyPr wrap="square" rtlCol="0">
            <a:spAutoFit/>
          </a:bodyPr>
          <a:lstStyle/>
          <a:p>
            <a:r>
              <a:rPr lang="en-US" sz="2000" b="1" dirty="0" smtClean="0"/>
              <a:t>Common Phone Scams: </a:t>
            </a:r>
          </a:p>
          <a:p>
            <a:endParaRPr lang="en-US" sz="800" dirty="0" smtClean="0"/>
          </a:p>
          <a:p>
            <a:pPr algn="ctr"/>
            <a:r>
              <a:rPr lang="en-US" sz="2400" b="1" dirty="0" smtClean="0">
                <a:solidFill>
                  <a:schemeClr val="accent1">
                    <a:lumMod val="20000"/>
                    <a:lumOff val="80000"/>
                  </a:schemeClr>
                </a:solidFill>
                <a:effectLst>
                  <a:outerShdw blurRad="38100" dist="38100" dir="2700000" algn="tl">
                    <a:srgbClr val="000000">
                      <a:alpha val="43137"/>
                    </a:srgbClr>
                  </a:outerShdw>
                </a:effectLst>
              </a:rPr>
              <a:t>Duke Power    •    IRS    •    Sheriff or Police</a:t>
            </a:r>
          </a:p>
          <a:p>
            <a:pPr algn="ctr"/>
            <a:endParaRPr lang="en-US" sz="1050" dirty="0"/>
          </a:p>
          <a:p>
            <a:r>
              <a:rPr lang="en-US" i="1" dirty="0" smtClean="0"/>
              <a:t>The scam: </a:t>
            </a:r>
            <a:r>
              <a:rPr lang="en-US" dirty="0" smtClean="0"/>
              <a:t>A caller from a seemingly real business or service says you are late making a payment. To avoid a penalty, you must give bank information over the phone or purchase a prepaid debit card and give them the numbers. </a:t>
            </a:r>
            <a:r>
              <a:rPr lang="en-US" dirty="0"/>
              <a:t>M</a:t>
            </a:r>
            <a:r>
              <a:rPr lang="en-US" dirty="0" smtClean="0"/>
              <a:t>ay use “spoofing” to trick Caller ID. </a:t>
            </a:r>
          </a:p>
          <a:p>
            <a:endParaRPr lang="en-US" dirty="0"/>
          </a:p>
          <a:p>
            <a:r>
              <a:rPr lang="en-US" i="1" dirty="0" smtClean="0"/>
              <a:t>The risk: </a:t>
            </a:r>
            <a:r>
              <a:rPr lang="en-US" dirty="0" smtClean="0"/>
              <a:t>These scams frequently succeed in getting $250 to $500 from victims. If you fall for it, you may be targeted for escalating “reload” scams or added to a “sucker list.” Victims may give up personal information that is used for more serious ID theft.</a:t>
            </a:r>
          </a:p>
          <a:p>
            <a:endParaRPr lang="en-US" dirty="0"/>
          </a:p>
          <a:p>
            <a:r>
              <a:rPr lang="en-US" i="1" dirty="0" smtClean="0"/>
              <a:t>What to do: </a:t>
            </a:r>
            <a:r>
              <a:rPr lang="en-US" dirty="0" smtClean="0"/>
              <a:t>Do not pay by phone or by prepaid card. Call 2-1-1 if unsure</a:t>
            </a:r>
            <a:r>
              <a:rPr lang="en-US" dirty="0" smtClean="0"/>
              <a:t>. </a:t>
            </a:r>
            <a:r>
              <a:rPr lang="en-US" b="1" dirty="0" smtClean="0"/>
              <a:t>Renew your Do Not Call listing: </a:t>
            </a:r>
            <a:r>
              <a:rPr lang="en-US" b="1" dirty="0" smtClean="0">
                <a:hlinkClick r:id="rId3"/>
              </a:rPr>
              <a:t>www.donotcall.gov</a:t>
            </a:r>
            <a:r>
              <a:rPr lang="en-US" b="1" dirty="0" smtClean="0"/>
              <a:t> or (888) 382-1222</a:t>
            </a:r>
            <a:endParaRPr lang="en-US" b="1" i="1" dirty="0" smtClean="0"/>
          </a:p>
        </p:txBody>
      </p:sp>
    </p:spTree>
    <p:extLst>
      <p:ext uri="{BB962C8B-B14F-4D97-AF65-F5344CB8AC3E}">
        <p14:creationId xmlns:p14="http://schemas.microsoft.com/office/powerpoint/2010/main" val="161509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4183">
                <a:alpha val="91765"/>
              </a:srgbClr>
            </a:gs>
            <a:gs pos="36000">
              <a:schemeClr val="accent1">
                <a:tint val="44500"/>
                <a:satMod val="160000"/>
                <a:lumMod val="37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879"/>
          <a:stretch/>
        </p:blipFill>
        <p:spPr>
          <a:xfrm>
            <a:off x="-76200" y="4772812"/>
            <a:ext cx="9296400" cy="2161388"/>
          </a:xfrm>
          <a:effectLst>
            <a:glow>
              <a:schemeClr val="accent1"/>
            </a:glow>
            <a:softEdge rad="127000"/>
          </a:effectLst>
        </p:spPr>
      </p:pic>
      <p:sp>
        <p:nvSpPr>
          <p:cNvPr id="5" name="Rectangle 4"/>
          <p:cNvSpPr/>
          <p:nvPr/>
        </p:nvSpPr>
        <p:spPr>
          <a:xfrm>
            <a:off x="457200" y="381000"/>
            <a:ext cx="8229600" cy="55626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t>How They Get You</a:t>
            </a:r>
            <a:endParaRPr lang="en-US" b="1" dirty="0"/>
          </a:p>
        </p:txBody>
      </p:sp>
      <p:sp>
        <p:nvSpPr>
          <p:cNvPr id="3" name="TextBox 2"/>
          <p:cNvSpPr txBox="1"/>
          <p:nvPr/>
        </p:nvSpPr>
        <p:spPr>
          <a:xfrm>
            <a:off x="838200" y="1828800"/>
            <a:ext cx="73914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990600" y="1524000"/>
            <a:ext cx="7086600" cy="4247317"/>
          </a:xfrm>
          <a:prstGeom prst="rect">
            <a:avLst/>
          </a:prstGeom>
          <a:noFill/>
        </p:spPr>
        <p:txBody>
          <a:bodyPr wrap="square" rtlCol="0">
            <a:spAutoFit/>
          </a:bodyPr>
          <a:lstStyle/>
          <a:p>
            <a:r>
              <a:rPr lang="en-US" dirty="0" smtClean="0"/>
              <a:t>Scammers can use innocent questions to lull victims into giving up more information. Sample script:</a:t>
            </a:r>
          </a:p>
          <a:p>
            <a:endParaRPr lang="en-US" dirty="0"/>
          </a:p>
          <a:p>
            <a:pPr marL="285750" indent="-285750">
              <a:buFont typeface="Arial" panose="020B0604020202020204" pitchFamily="34" charset="0"/>
              <a:buChar char="•"/>
            </a:pPr>
            <a:r>
              <a:rPr lang="en-US" dirty="0" smtClean="0"/>
              <a:t>“Hello, is this Jane Smith?”</a:t>
            </a:r>
          </a:p>
          <a:p>
            <a:pPr marL="285750" indent="-285750">
              <a:buFont typeface="Arial" panose="020B0604020202020204" pitchFamily="34" charset="0"/>
              <a:buChar char="•"/>
            </a:pPr>
            <a:r>
              <a:rPr lang="en-US" dirty="0" smtClean="0"/>
              <a:t>“Yes, it is. Who’s calling?”</a:t>
            </a:r>
          </a:p>
          <a:p>
            <a:pPr marL="285750" indent="-285750">
              <a:buFont typeface="Arial" panose="020B0604020202020204" pitchFamily="34" charset="0"/>
              <a:buChar char="•"/>
            </a:pPr>
            <a:r>
              <a:rPr lang="en-US" dirty="0" smtClean="0"/>
              <a:t>“Jane, this is Marcie from AT&amp;T Client Service. To verify your identity, I need to confirm some information. First of all, your address is 231 North Circle?”</a:t>
            </a:r>
          </a:p>
          <a:p>
            <a:pPr marL="285750" indent="-285750">
              <a:buFont typeface="Arial" panose="020B0604020202020204" pitchFamily="34" charset="0"/>
              <a:buChar char="•"/>
            </a:pPr>
            <a:r>
              <a:rPr lang="en-US" dirty="0" smtClean="0"/>
              <a:t>“Yes...”</a:t>
            </a:r>
          </a:p>
          <a:p>
            <a:pPr marL="285750" indent="-285750">
              <a:buFont typeface="Arial" panose="020B0604020202020204" pitchFamily="34" charset="0"/>
              <a:buChar char="•"/>
            </a:pPr>
            <a:r>
              <a:rPr lang="en-US" dirty="0" smtClean="0"/>
              <a:t>“And your date of birth is April 10, 1950?”</a:t>
            </a:r>
          </a:p>
          <a:p>
            <a:pPr marL="285750" indent="-285750">
              <a:buFont typeface="Arial" panose="020B0604020202020204" pitchFamily="34" charset="0"/>
              <a:buChar char="•"/>
            </a:pPr>
            <a:endParaRPr lang="en-US" dirty="0"/>
          </a:p>
          <a:p>
            <a:pPr algn="ctr"/>
            <a:r>
              <a:rPr lang="en-US" i="1" dirty="0" smtClean="0"/>
              <a:t>(Up to this point, the caller is using all publicly-available information)</a:t>
            </a:r>
          </a:p>
          <a:p>
            <a:pPr algn="ctr"/>
            <a:endParaRPr lang="en-US" dirty="0"/>
          </a:p>
          <a:p>
            <a:pPr marL="285750" indent="-285750">
              <a:buFont typeface="Arial" panose="020B0604020202020204" pitchFamily="34" charset="0"/>
              <a:buChar char="•"/>
            </a:pPr>
            <a:r>
              <a:rPr lang="en-US" dirty="0" smtClean="0"/>
              <a:t>“And just to confirm, what is the social security number of the primary person on the account?”</a:t>
            </a:r>
          </a:p>
        </p:txBody>
      </p:sp>
    </p:spTree>
    <p:extLst>
      <p:ext uri="{BB962C8B-B14F-4D97-AF65-F5344CB8AC3E}">
        <p14:creationId xmlns:p14="http://schemas.microsoft.com/office/powerpoint/2010/main" val="3705065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1749</Words>
  <Application>Microsoft Office PowerPoint</Application>
  <PresentationFormat>On-screen Show (4:3)</PresentationFormat>
  <Paragraphs>184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Financial Fraud Against  Older Adults</vt:lpstr>
      <vt:lpstr>Faces of Fraud</vt:lpstr>
      <vt:lpstr>Faces of Fraud</vt:lpstr>
      <vt:lpstr>Faces of Fraud</vt:lpstr>
      <vt:lpstr>Fraud Facts</vt:lpstr>
      <vt:lpstr>Why Seniors?</vt:lpstr>
      <vt:lpstr>Types of Scams</vt:lpstr>
      <vt:lpstr>Types of Scams</vt:lpstr>
      <vt:lpstr>How They Get You</vt:lpstr>
      <vt:lpstr>Types of Scams</vt:lpstr>
      <vt:lpstr>Types of scams</vt:lpstr>
      <vt:lpstr>Red Flags of Abuse</vt:lpstr>
      <vt:lpstr>Financial scams</vt:lpstr>
      <vt:lpstr>Financial scams</vt:lpstr>
      <vt:lpstr>Financial scams</vt:lpstr>
      <vt:lpstr>Wrapping Up</vt:lpstr>
      <vt:lpstr>Wrapping Up</vt:lpstr>
      <vt:lpstr>Questions? Comments?</vt:lpstr>
    </vt:vector>
  </TitlesOfParts>
  <Company>Edward Jones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Fraud Against  Older Adults</dc:title>
  <dc:creator>Lee,Rich</dc:creator>
  <cp:lastModifiedBy>Lee,Rich</cp:lastModifiedBy>
  <cp:revision>24</cp:revision>
  <dcterms:created xsi:type="dcterms:W3CDTF">2016-01-11T17:39:21Z</dcterms:created>
  <dcterms:modified xsi:type="dcterms:W3CDTF">2016-02-23T15:52:03Z</dcterms:modified>
</cp:coreProperties>
</file>